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68" r:id="rId2"/>
    <p:sldId id="25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9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Old Standard TT" pitchFamily="2" charset="77"/>
      <p:regular r:id="rId19"/>
      <p:bold r:id="rId20"/>
      <p:italic r:id="rId21"/>
    </p:embeddedFont>
    <p:embeddedFont>
      <p:font typeface="Trebuchet MS" panose="020B0703020202090204" pitchFamily="34" charset="0"/>
      <p:regular r:id="rId22"/>
      <p:bold r:id="rId23"/>
      <p:italic r:id="rId24"/>
      <p:boldItalic r:id="rId25"/>
    </p:embeddedFont>
    <p:embeddedFont>
      <p:font typeface="Wingdings 3" pitchFamily="2" charset="2"/>
      <p:regular r:id="rId2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6559"/>
    <p:restoredTop sz="94719"/>
  </p:normalViewPr>
  <p:slideViewPr>
    <p:cSldViewPr snapToGrid="0">
      <p:cViewPr varScale="1">
        <p:scale>
          <a:sx n="138" d="100"/>
          <a:sy n="138" d="100"/>
        </p:scale>
        <p:origin x="176" y="5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1623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1c3d0b2232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1c3d0b2232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2a1724f857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2a1724f857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a1724f857_0_1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a1724f857_0_1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a1724f857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a1724f857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1c3d0b223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1c3d0b223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1c3d0b2232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1c3d0b2232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c3d0b2232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1c3d0b2232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29233abb4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29233abb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1c3d0b2232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1c3d0b2232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1803400"/>
            <a:ext cx="5825202" cy="1234727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038125"/>
            <a:ext cx="5825202" cy="822674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076053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255270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19240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2724150"/>
            <a:ext cx="5418393" cy="28575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52800"/>
            <a:ext cx="6447501" cy="1178222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936542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48991"/>
            <a:ext cx="6447501" cy="1946595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870360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457200"/>
            <a:ext cx="6070601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24" name="TextBox 23"/>
          <p:cNvSpPr txBox="1"/>
          <p:nvPr/>
        </p:nvSpPr>
        <p:spPr>
          <a:xfrm>
            <a:off x="406403" y="592784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164917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7043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57200"/>
            <a:ext cx="6441152" cy="2266950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009900"/>
            <a:ext cx="6447502" cy="385686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1135436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930777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134247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457200"/>
            <a:ext cx="978557" cy="3938588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457200"/>
            <a:ext cx="5295113" cy="393858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213232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48309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283156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025651"/>
            <a:ext cx="6447501" cy="136993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395586"/>
            <a:ext cx="6447501" cy="6453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477852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620442"/>
            <a:ext cx="3138026" cy="291057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620442"/>
            <a:ext cx="3138026" cy="291058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5/24/22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027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620737"/>
            <a:ext cx="313921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052934"/>
            <a:ext cx="3139217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620737"/>
            <a:ext cx="3139214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052934"/>
            <a:ext cx="3139213" cy="247808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15046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6813364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7979376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123953"/>
            <a:ext cx="2890896" cy="958850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386193"/>
            <a:ext cx="3385156" cy="4144828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082802"/>
            <a:ext cx="2890896" cy="1938337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5/24/22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277025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3600450"/>
            <a:ext cx="6447500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457200"/>
            <a:ext cx="6447501" cy="2884289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it-IT"/>
              <a:t>Fare clic sull'icona per inserire un'immagine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025504"/>
            <a:ext cx="6447500" cy="505518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166602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6350"/>
            <a:ext cx="9144000" cy="5149850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457200"/>
            <a:ext cx="6447501" cy="9906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620442"/>
            <a:ext cx="6447501" cy="29105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4531022"/>
            <a:ext cx="68395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4531022"/>
            <a:ext cx="47232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4531022"/>
            <a:ext cx="512504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8814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1832055" y="301450"/>
            <a:ext cx="4056368" cy="87504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HW #1: SuperCollider</a:t>
            </a:r>
            <a:br>
              <a:rPr lang="it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" sz="24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FM Synth</a:t>
            </a:r>
            <a:endParaRPr sz="2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07501" y="3960635"/>
            <a:ext cx="7929000" cy="11121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chemeClr val="bg1"/>
                </a:solidFill>
              </a:rPr>
              <a:t>Computer Music - Languages and Systems</a:t>
            </a:r>
            <a:endParaRPr sz="14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400">
                <a:solidFill>
                  <a:schemeClr val="bg1"/>
                </a:solidFill>
              </a:rPr>
              <a:t>Homework 1 - Supercollider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57AC073-9F6B-CF41-B4C1-386F6600B47D}"/>
              </a:ext>
            </a:extLst>
          </p:cNvPr>
          <p:cNvSpPr txBox="1"/>
          <p:nvPr/>
        </p:nvSpPr>
        <p:spPr>
          <a:xfrm>
            <a:off x="2520398" y="3339557"/>
            <a:ext cx="2641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200" dirty="0">
                <a:latin typeface="+mj-lt"/>
                <a:cs typeface="Calibri" panose="020F0502020204030204" pitchFamily="34" charset="0"/>
              </a:rPr>
              <a:t>Group: Radical </a:t>
            </a:r>
            <a:r>
              <a:rPr lang="it-IT" sz="1200" dirty="0" err="1">
                <a:latin typeface="+mj-lt"/>
                <a:cs typeface="Calibri" panose="020F0502020204030204" pitchFamily="34" charset="0"/>
              </a:rPr>
              <a:t>Geeks</a:t>
            </a:r>
            <a:endParaRPr lang="it-IT" sz="1200">
              <a:latin typeface="+mj-lt"/>
              <a:cs typeface="Calibri" panose="020F0502020204030204" pitchFamily="34" charset="0"/>
            </a:endParaRPr>
          </a:p>
          <a:p>
            <a:pPr algn="ctr"/>
            <a:endParaRPr lang="it-IT" sz="1200">
              <a:latin typeface="+mj-lt"/>
            </a:endParaRPr>
          </a:p>
          <a:p>
            <a:pPr algn="ctr"/>
            <a:r>
              <a:rPr lang="it-IT" sz="1200">
                <a:latin typeface="+mj-lt"/>
              </a:rPr>
              <a:t>Components:</a:t>
            </a:r>
          </a:p>
          <a:p>
            <a:pPr algn="ctr"/>
            <a:r>
              <a:rPr lang="it-IT" sz="1200">
                <a:latin typeface="+mj-lt"/>
              </a:rPr>
              <a:t>Gerardo Cicalese (ID: 10776504) </a:t>
            </a:r>
          </a:p>
          <a:p>
            <a:pPr algn="ctr"/>
            <a:r>
              <a:rPr lang="it-IT" sz="1200">
                <a:latin typeface="+mj-lt"/>
              </a:rPr>
              <a:t>Alberto Bollino (ID: 10865248) </a:t>
            </a:r>
          </a:p>
          <a:p>
            <a:pPr algn="ctr"/>
            <a:r>
              <a:rPr lang="it-IT" sz="1200">
                <a:latin typeface="+mj-lt"/>
              </a:rPr>
              <a:t>Umberto </a:t>
            </a:r>
            <a:r>
              <a:rPr lang="it-IT" sz="1200" err="1">
                <a:latin typeface="+mj-lt"/>
              </a:rPr>
              <a:t>Derme</a:t>
            </a:r>
            <a:r>
              <a:rPr lang="it-IT" sz="1200">
                <a:latin typeface="+mj-lt"/>
              </a:rPr>
              <a:t> (ID: 10662564) </a:t>
            </a:r>
          </a:p>
          <a:p>
            <a:pPr algn="ctr"/>
            <a:r>
              <a:rPr lang="it-IT" sz="1200">
                <a:latin typeface="+mj-lt"/>
              </a:rPr>
              <a:t>Giorgio Granello (ID: 10869436)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811AE095-4FA7-F340-9C00-9FAA0078BCB3}"/>
              </a:ext>
            </a:extLst>
          </p:cNvPr>
          <p:cNvSpPr txBox="1"/>
          <p:nvPr/>
        </p:nvSpPr>
        <p:spPr>
          <a:xfrm>
            <a:off x="512700" y="2736330"/>
            <a:ext cx="205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Group: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98BBD1-7B39-ACAF-D37B-C0F8E8F35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098" y="1406332"/>
            <a:ext cx="2312203" cy="169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2081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1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2" name="Isosceles Triangle 131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3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4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5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6" name="Isosceles Triangle 135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7" name="Isosceles Triangle 136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508000" y="457200"/>
            <a:ext cx="2203851" cy="407382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spcBef>
                <a:spcPct val="0"/>
              </a:spcBef>
              <a:spcAft>
                <a:spcPts val="0"/>
              </a:spcAft>
            </a:pPr>
            <a:r>
              <a:rPr lang="en-US" sz="3600" b="1">
                <a:solidFill>
                  <a:schemeClr val="tx1"/>
                </a:solidFill>
              </a:rPr>
              <a:t>GUI</a:t>
            </a:r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1"/>
          </p:nvPr>
        </p:nvSpPr>
        <p:spPr>
          <a:xfrm>
            <a:off x="2087846" y="162325"/>
            <a:ext cx="5265057" cy="2298936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 fontScale="92500"/>
          </a:bodyPr>
          <a:lstStyle/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Our FM synth is designed to be easy to use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 user can play the synth thanks to a midi keyboard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By interacting with the knobs, he can configure the FM parameters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There are also a scope and a frequency scope windows on the right of the GUI, to let the user understand better the sound he’s creating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244B18B6-CA10-EEFE-7A62-560D3D375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0227" y="2568575"/>
            <a:ext cx="5265058" cy="23824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06;p21">
            <a:extLst>
              <a:ext uri="{FF2B5EF4-FFF2-40B4-BE49-F238E27FC236}">
                <a16:creationId xmlns:a16="http://schemas.microsoft.com/office/drawing/2014/main" id="{D086A644-7980-344D-A7EC-04356E8816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41548" y="-53009"/>
            <a:ext cx="5484714" cy="4544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DEMO</a:t>
            </a:r>
          </a:p>
        </p:txBody>
      </p:sp>
      <p:pic>
        <p:nvPicPr>
          <p:cNvPr id="2" name="CoolSynth.mp4" descr="CoolSynth.mp4">
            <a:hlinkClick r:id="" action="ppaction://media"/>
            <a:extLst>
              <a:ext uri="{FF2B5EF4-FFF2-40B4-BE49-F238E27FC236}">
                <a16:creationId xmlns:a16="http://schemas.microsoft.com/office/drawing/2014/main" id="{46C5AAE1-9839-E73D-4F8A-874721C326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58699" y="532572"/>
            <a:ext cx="7250411" cy="407835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58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6;p21">
            <a:extLst>
              <a:ext uri="{FF2B5EF4-FFF2-40B4-BE49-F238E27FC236}">
                <a16:creationId xmlns:a16="http://schemas.microsoft.com/office/drawing/2014/main" id="{91730FAA-6E3C-FE74-3557-9DFADB9B496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16150" y="2259330"/>
            <a:ext cx="4711700" cy="624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0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it" sz="2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THANKS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1618145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64275" y="697675"/>
            <a:ext cx="55947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HISTORY</a:t>
            </a:r>
            <a:endParaRPr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464274" y="2968330"/>
            <a:ext cx="8178685" cy="1775120"/>
          </a:xfrm>
          <a:prstGeom prst="rect">
            <a:avLst/>
          </a:prstGeom>
          <a:solidFill>
            <a:schemeClr val="bg1">
              <a:lumMod val="85000"/>
            </a:schemeClr>
          </a:solidFill>
          <a:ln cap="rnd">
            <a:noFill/>
            <a:round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We have two oscillators, 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(the modulator) and 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(the carrier), described by the equations: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(t) = 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cos(ω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 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(t) = 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cos((ω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A</a:t>
            </a:r>
            <a:r>
              <a:rPr lang="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(t)) t)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As we can see, the input of the carrier is the output of the modulator, so: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	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it-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(t) = a</a:t>
            </a:r>
            <a:r>
              <a:rPr lang="it-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cos((</a:t>
            </a:r>
            <a:r>
              <a:rPr lang="el-GR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el-GR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el-GR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+ 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lang="it-IT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 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cos(</a:t>
            </a:r>
            <a:r>
              <a:rPr lang="el-GR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el-GR" sz="1800" baseline="-250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r>
              <a:rPr lang="el-GR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t)) t)</a:t>
            </a:r>
            <a:endParaRPr sz="180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1815300" y="176136"/>
            <a:ext cx="5513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b="1">
                <a:solidFill>
                  <a:schemeClr val="tx1"/>
                </a:solidFill>
                <a:latin typeface="Calibri" panose="020F0502020204030204" pitchFamily="34" charset="0"/>
                <a:ea typeface="Old Standard TT"/>
                <a:cs typeface="Calibri" panose="020F0502020204030204" pitchFamily="34" charset="0"/>
                <a:sym typeface="Old Standard TT"/>
              </a:rPr>
              <a:t>OVERVIEW OF FM SYNTHS</a:t>
            </a:r>
            <a:endParaRPr sz="3000" b="1">
              <a:solidFill>
                <a:schemeClr val="tx1"/>
              </a:solidFill>
              <a:latin typeface="Calibri" panose="020F0502020204030204" pitchFamily="34" charset="0"/>
              <a:ea typeface="Old Standard TT"/>
              <a:cs typeface="Calibri" panose="020F0502020204030204" pitchFamily="34" charset="0"/>
              <a:sym typeface="Old Standard TT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D7DB3C7-91E8-9947-8F38-5F1AB7818634}"/>
              </a:ext>
            </a:extLst>
          </p:cNvPr>
          <p:cNvSpPr txBox="1"/>
          <p:nvPr/>
        </p:nvSpPr>
        <p:spPr>
          <a:xfrm>
            <a:off x="464274" y="1344175"/>
            <a:ext cx="8178685" cy="830997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rnd">
            <a:noFill/>
          </a:ln>
        </p:spPr>
        <p:txBody>
          <a:bodyPr wrap="square" rtlCol="0">
            <a:spAutoFit/>
          </a:bodyPr>
          <a:lstStyle/>
          <a:p>
            <a:pPr lvl="0"/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Invented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by John </a:t>
            </a:r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Chowning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while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he </a:t>
            </a:r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was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experimenting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with vibrato </a:t>
            </a:r>
            <a:r>
              <a:rPr lang="it-IT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at</a:t>
            </a:r>
            <a:r>
              <a:rPr lang="it-IT" sz="2400" dirty="0">
                <a:latin typeface="Calibri" panose="020F0502020204030204" pitchFamily="34" charset="0"/>
                <a:cs typeface="Calibri" panose="020F0502020204030204" pitchFamily="34" charset="0"/>
              </a:rPr>
              <a:t> Stanford University. 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0AF74AE8-3DAC-844C-BE5C-824734F08F53}"/>
              </a:ext>
            </a:extLst>
          </p:cNvPr>
          <p:cNvSpPr txBox="1"/>
          <p:nvPr/>
        </p:nvSpPr>
        <p:spPr>
          <a:xfrm>
            <a:off x="464274" y="2416714"/>
            <a:ext cx="2879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latin typeface="Calibri" panose="020F0502020204030204" pitchFamily="34" charset="0"/>
                <a:cs typeface="Calibri" panose="020F0502020204030204" pitchFamily="34" charset="0"/>
              </a:rPr>
              <a:t>FM EQUATION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>
            <a:extLst>
              <a:ext uri="{FF2B5EF4-FFF2-40B4-BE49-F238E27FC236}">
                <a16:creationId xmlns:a16="http://schemas.microsoft.com/office/drawing/2014/main" id="{ED61402A-E53E-B24A-BD35-2DD701968EE5}"/>
              </a:ext>
            </a:extLst>
          </p:cNvPr>
          <p:cNvSpPr txBox="1"/>
          <p:nvPr/>
        </p:nvSpPr>
        <p:spPr>
          <a:xfrm>
            <a:off x="449484" y="1068574"/>
            <a:ext cx="44273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figure on the top right shows </a:t>
            </a:r>
            <a:r>
              <a:rPr lang="en-US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happens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to the carrier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while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being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swept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up and down by a modulator,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whose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much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smaller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one of the carrier.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4200FED9-3950-274E-9F07-CB5FEFAF3FA6}"/>
              </a:ext>
            </a:extLst>
          </p:cNvPr>
          <p:cNvSpPr txBox="1"/>
          <p:nvPr/>
        </p:nvSpPr>
        <p:spPr>
          <a:xfrm>
            <a:off x="373913" y="2771252"/>
            <a:ext cx="412251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figure on the bottom right shows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happens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when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modulator’s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frequency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approaches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equals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or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even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exceeds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the carrier: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modulation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will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become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distortion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within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individual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cycles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of the carrier </a:t>
            </a:r>
            <a:r>
              <a:rPr lang="it-IT" sz="1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waveform</a:t>
            </a:r>
            <a:r>
              <a:rPr lang="it-IT" sz="1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sp>
        <p:nvSpPr>
          <p:cNvPr id="4" name="Titolo 3">
            <a:extLst>
              <a:ext uri="{FF2B5EF4-FFF2-40B4-BE49-F238E27FC236}">
                <a16:creationId xmlns:a16="http://schemas.microsoft.com/office/drawing/2014/main" id="{C4E030FA-B363-F9F7-AFF0-C0321EEC7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0742" y="95178"/>
            <a:ext cx="4122514" cy="613200"/>
          </a:xfrm>
        </p:spPr>
        <p:txBody>
          <a:bodyPr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FM IN THE TIME DOMAIN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7AFF17F9-5E47-2E57-8FBD-D359786F7E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9376" y="843225"/>
            <a:ext cx="3360711" cy="1928027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1EA89E38-07DF-E0AD-CF42-BE47C8817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1755" y="2856643"/>
            <a:ext cx="3368332" cy="1958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119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56296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FM IN THE FREQUENCY DOMAIN</a:t>
            </a:r>
            <a:endParaRPr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193445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indent="0">
              <a:buNone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Let’s analyze the effect of the FM on the modulator frequency (ω</a:t>
            </a:r>
            <a:r>
              <a:rPr lang="it" sz="18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):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FM generates side bands, that are represented by the following equation: 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ctr">
              <a:spcBef>
                <a:spcPts val="1200"/>
              </a:spcBef>
              <a:buNone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it" sz="1800" baseline="-25000">
                <a:latin typeface="Calibri" panose="020F0502020204030204" pitchFamily="34" charset="0"/>
                <a:cs typeface="Calibri" panose="020F0502020204030204" pitchFamily="34" charset="0"/>
              </a:rPr>
              <a:t>sb</a:t>
            </a: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 = ω</a:t>
            </a:r>
            <a:r>
              <a:rPr lang="it" sz="1800" baseline="-2500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 ± nω</a:t>
            </a:r>
            <a:r>
              <a:rPr lang="it" sz="18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 (n from 0 to </a:t>
            </a:r>
            <a:r>
              <a:rPr lang="en-US" sz="2800">
                <a:latin typeface="Calibri" panose="020F0502020204030204" pitchFamily="34" charset="0"/>
                <a:cs typeface="Calibri" panose="020F0502020204030204" pitchFamily="34" charset="0"/>
              </a:rPr>
              <a:t>∞</a:t>
            </a: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1800">
              <a:solidFill>
                <a:srgbClr val="3E3F3E"/>
              </a:solidFill>
              <a:highlight>
                <a:srgbClr val="FAF9F6"/>
              </a:highlight>
              <a:latin typeface="Calibri" panose="020F0502020204030204" pitchFamily="34" charset="0"/>
              <a:ea typeface="Times New Roman"/>
              <a:cs typeface="Calibri" panose="020F0502020204030204" pitchFamily="34" charset="0"/>
              <a:sym typeface="Times New Roman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" sz="1800">
                <a:solidFill>
                  <a:srgbClr val="3E3F3E"/>
                </a:solidFill>
                <a:latin typeface="Calibri" panose="020F0502020204030204" pitchFamily="34" charset="0"/>
                <a:ea typeface="Times New Roman"/>
                <a:cs typeface="Calibri" panose="020F0502020204030204" pitchFamily="34" charset="0"/>
                <a:sym typeface="Times New Roman"/>
              </a:rPr>
              <a:t>In theory, applying FM to a signal produces an infinite series of side bands. </a:t>
            </a:r>
            <a:endParaRPr sz="1800">
              <a:solidFill>
                <a:srgbClr val="3E3F3E"/>
              </a:solidFill>
              <a:latin typeface="Calibri" panose="020F0502020204030204" pitchFamily="34" charset="0"/>
              <a:ea typeface="Times New Roman"/>
              <a:cs typeface="Calibri" panose="020F0502020204030204" pitchFamily="34" charset="0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3E3F3E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F82C476B-CF46-094E-B0FD-F706BF4E3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8370" y="3295420"/>
            <a:ext cx="3967259" cy="14030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1448500" y="308442"/>
            <a:ext cx="5976805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MODULATION INDEX</a:t>
            </a:r>
            <a:endParaRPr sz="2800" b="1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311700" y="3695177"/>
            <a:ext cx="8520600" cy="100329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7200">
                <a:latin typeface="Calibri" panose="020F0502020204030204" pitchFamily="34" charset="0"/>
                <a:cs typeface="Calibri" panose="020F0502020204030204" pitchFamily="34" charset="0"/>
              </a:rPr>
              <a:t>Let’s define the C:M Ratio (relative frequencies of carrier and modulator)</a:t>
            </a:r>
            <a:endParaRPr sz="7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7200">
                <a:latin typeface="Calibri" panose="020F0502020204030204" pitchFamily="34" charset="0"/>
                <a:cs typeface="Calibri" panose="020F0502020204030204" pitchFamily="34" charset="0"/>
              </a:rPr>
              <a:t>Now we can say that the frequencies of the upper side bands lie at C ± M, C ± 2M,  C ± 3M, C ± 4M,...</a:t>
            </a:r>
            <a:endParaRPr sz="72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35BC79B-061B-B94F-977D-BF805674D911}"/>
              </a:ext>
            </a:extLst>
          </p:cNvPr>
          <p:cNvSpPr txBox="1"/>
          <p:nvPr/>
        </p:nvSpPr>
        <p:spPr>
          <a:xfrm>
            <a:off x="311700" y="1058225"/>
            <a:ext cx="8520600" cy="1785104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pPr lvl="0"/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We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define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the modulation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index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as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β = ∆ω</a:t>
            </a:r>
            <a:r>
              <a:rPr lang="it-IT" baseline="-25000">
                <a:latin typeface="Calibri" panose="020F0502020204030204" pitchFamily="34" charset="0"/>
                <a:cs typeface="Calibri" panose="020F0502020204030204" pitchFamily="34" charset="0"/>
              </a:rPr>
              <a:t>c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it-IT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</a:p>
          <a:p>
            <a:pPr lvl="0">
              <a:spcBef>
                <a:spcPts val="1200"/>
              </a:spcBef>
            </a:pP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The modulation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index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determines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the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amplitude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of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of the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components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in the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spectrum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of the output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signal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lvl="0" indent="-317182">
              <a:spcBef>
                <a:spcPts val="1200"/>
              </a:spcBef>
              <a:buSzPct val="100000"/>
              <a:buChar char="●"/>
            </a:pP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β &lt; 0.1 →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significant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sidebands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will be the closest to the carrier frequency</a:t>
            </a:r>
          </a:p>
          <a:p>
            <a:pPr marL="457200" lvl="0" indent="-317182">
              <a:buSzPct val="100000"/>
              <a:buChar char="●"/>
            </a:pPr>
            <a:r>
              <a:rPr lang="el-GR">
                <a:latin typeface="Calibri" panose="020F0502020204030204" pitchFamily="34" charset="0"/>
                <a:cs typeface="Calibri" panose="020F0502020204030204" pitchFamily="34" charset="0"/>
              </a:rPr>
              <a:t>β &gt; 5 → 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we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have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a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much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broader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err="1">
                <a:latin typeface="Calibri" panose="020F0502020204030204" pitchFamily="34" charset="0"/>
                <a:cs typeface="Calibri" panose="020F0502020204030204" pitchFamily="34" charset="0"/>
              </a:rPr>
              <a:t>series</a:t>
            </a:r>
            <a:r>
              <a:rPr lang="it-IT">
                <a:latin typeface="Calibri" panose="020F0502020204030204" pitchFamily="34" charset="0"/>
                <a:cs typeface="Calibri" panose="020F0502020204030204" pitchFamily="34" charset="0"/>
              </a:rPr>
              <a:t> of side bands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47DA3F6B-BEBC-A74E-8DF9-8D103CAE95DA}"/>
              </a:ext>
            </a:extLst>
          </p:cNvPr>
          <p:cNvSpPr txBox="1"/>
          <p:nvPr/>
        </p:nvSpPr>
        <p:spPr>
          <a:xfrm>
            <a:off x="1583597" y="3025366"/>
            <a:ext cx="5976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1200"/>
              </a:spcBef>
            </a:pPr>
            <a:r>
              <a:rPr lang="it" sz="2800" b="1">
                <a:latin typeface="Calibri" panose="020F0502020204030204" pitchFamily="34" charset="0"/>
                <a:cs typeface="Calibri" panose="020F0502020204030204" pitchFamily="34" charset="0"/>
              </a:rPr>
              <a:t>CA</a:t>
            </a:r>
            <a:r>
              <a:rPr lang="it-IT" sz="2800" b="1">
                <a:latin typeface="Calibri" panose="020F0502020204030204" pitchFamily="34" charset="0"/>
                <a:cs typeface="Calibri" panose="020F0502020204030204" pitchFamily="34" charset="0"/>
              </a:rPr>
              <a:t>RRIER: MODULATOR RATIO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362722" y="830337"/>
            <a:ext cx="8520600" cy="1574732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Let’s see all the basic routings (operators connections):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An operator affecting one or more operators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An operator affected by no operator or one or more operators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1800">
                <a:latin typeface="Calibri" panose="020F0502020204030204" pitchFamily="34" charset="0"/>
                <a:cs typeface="Calibri" panose="020F0502020204030204" pitchFamily="34" charset="0"/>
              </a:rPr>
              <a:t>An operator affected by the output of an operator in the same forward chain</a:t>
            </a:r>
            <a:endParaRPr sz="18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85" name="Google Shape;85;p17"/>
          <p:cNvSpPr txBox="1"/>
          <p:nvPr/>
        </p:nvSpPr>
        <p:spPr>
          <a:xfrm>
            <a:off x="1594800" y="137446"/>
            <a:ext cx="59544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 b="1">
                <a:solidFill>
                  <a:schemeClr val="tx1"/>
                </a:solidFill>
                <a:latin typeface="Calibri" panose="020F0502020204030204" pitchFamily="34" charset="0"/>
                <a:ea typeface="Old Standard TT"/>
                <a:cs typeface="Calibri" panose="020F0502020204030204" pitchFamily="34" charset="0"/>
                <a:sym typeface="Old Standard TT"/>
              </a:rPr>
              <a:t>FM SYNTH ARCHITECTURES</a:t>
            </a:r>
            <a:endParaRPr sz="3000" b="1">
              <a:solidFill>
                <a:schemeClr val="tx1"/>
              </a:solidFill>
              <a:latin typeface="Calibri" panose="020F0502020204030204" pitchFamily="34" charset="0"/>
              <a:ea typeface="Old Standard TT"/>
              <a:cs typeface="Calibri" panose="020F0502020204030204" pitchFamily="34" charset="0"/>
              <a:sym typeface="Old Standard TT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1A832D5D-FA1A-0942-93A4-A1DB671D8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519" y="2465687"/>
            <a:ext cx="1710385" cy="186474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E3D5E30-8ABE-9A4D-9941-212F6A69C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649" y="2529374"/>
            <a:ext cx="1903400" cy="1864741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0BFBFF66-5F31-8047-B6CF-C700A7995D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8998" y="3398058"/>
            <a:ext cx="2134768" cy="80186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1E1F341A-C843-EC4C-BFBB-9C65D906883C}"/>
              </a:ext>
            </a:extLst>
          </p:cNvPr>
          <p:cNvSpPr txBox="1"/>
          <p:nvPr/>
        </p:nvSpPr>
        <p:spPr>
          <a:xfrm>
            <a:off x="456685" y="4391048"/>
            <a:ext cx="209132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An operator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affecting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operators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2BC3972D-1E73-A346-ABA6-CA0D5686F8CC}"/>
              </a:ext>
            </a:extLst>
          </p:cNvPr>
          <p:cNvSpPr txBox="1"/>
          <p:nvPr/>
        </p:nvSpPr>
        <p:spPr>
          <a:xfrm>
            <a:off x="2929369" y="4391048"/>
            <a:ext cx="218868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An operator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affected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by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two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operators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0E782A5-FCF4-C24A-8E09-48E44D3E71CB}"/>
              </a:ext>
            </a:extLst>
          </p:cNvPr>
          <p:cNvSpPr txBox="1"/>
          <p:nvPr/>
        </p:nvSpPr>
        <p:spPr>
          <a:xfrm>
            <a:off x="5499414" y="4391048"/>
            <a:ext cx="3093937" cy="52322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An operator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affected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by the output of an operator in the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same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forward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400" err="1">
                <a:latin typeface="Calibri" panose="020F0502020204030204" pitchFamily="34" charset="0"/>
                <a:cs typeface="Calibri" panose="020F0502020204030204" pitchFamily="34" charset="0"/>
              </a:rPr>
              <a:t>chain</a:t>
            </a:r>
            <a:r>
              <a:rPr lang="it-IT" sz="1400"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body" idx="1"/>
          </p:nvPr>
        </p:nvSpPr>
        <p:spPr>
          <a:xfrm>
            <a:off x="463463" y="949105"/>
            <a:ext cx="8242126" cy="3917386"/>
          </a:xfrm>
          <a:prstGeom prst="rect">
            <a:avLst/>
          </a:prstGeom>
          <a:solidFill>
            <a:schemeClr val="bg2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A modulator consists of a sinusoidal oscillator with frequency 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+ ∆ω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, where:</a:t>
            </a:r>
            <a:endParaRPr sz="17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1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 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: the unmodulated frequency of oscillation:</a:t>
            </a:r>
          </a:p>
          <a:p>
            <a:pPr marL="114300" indent="0" algn="ctr">
              <a:lnSpc>
                <a:spcPct val="110000"/>
              </a:lnSpc>
              <a:spcBef>
                <a:spcPts val="1200"/>
              </a:spcBef>
              <a:buNone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= (C : M) </a:t>
            </a:r>
            <a:r>
              <a:rPr lang="it" sz="1700" baseline="30000">
                <a:latin typeface="Calibri" panose="020F0502020204030204" pitchFamily="34" charset="0"/>
                <a:cs typeface="Calibri" panose="020F0502020204030204" pitchFamily="34" charset="0"/>
              </a:rPr>
              <a:t>− 1 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· f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</a:p>
          <a:p>
            <a:pPr marL="114300" indent="0" algn="ctr">
              <a:lnSpc>
                <a:spcPct val="170000"/>
              </a:lnSpc>
              <a:spcBef>
                <a:spcPts val="1200"/>
              </a:spcBef>
              <a:buNone/>
            </a:pPr>
            <a:r>
              <a:rPr lang="it-IT" sz="1700">
                <a:latin typeface="Calibri" panose="020F0502020204030204" pitchFamily="34" charset="0"/>
                <a:cs typeface="Calibri" panose="020F0502020204030204" pitchFamily="34" charset="0"/>
              </a:rPr>
              <a:t>W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here f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corresponds to the frequency corresponding to the note currently played</a:t>
            </a:r>
            <a:endParaRPr sz="17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70000"/>
              </a:lnSpc>
              <a:buFont typeface="Arial" panose="020B0604020202020204" pitchFamily="34" charset="0"/>
              <a:buChar char="•"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∆ω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= f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: the frequency sweep</a:t>
            </a:r>
          </a:p>
          <a:p>
            <a:pPr marL="114300" indent="0">
              <a:lnSpc>
                <a:spcPct val="170000"/>
              </a:lnSpc>
              <a:buNone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	  Where f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: the input to the modulator (if present)</a:t>
            </a:r>
            <a:endParaRPr sz="17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Output → mono; is multiplied by a simple percussive envelope (user can change attack and release durations)</a:t>
            </a:r>
            <a:endParaRPr sz="17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Gain →  index β times the center frequency (A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max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 = β · ω</a:t>
            </a:r>
            <a:r>
              <a:rPr lang="it" sz="1700" baseline="-2500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it" sz="1700"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17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BCB40C9B-6E69-0934-BF67-0E083FCA402E}"/>
              </a:ext>
            </a:extLst>
          </p:cNvPr>
          <p:cNvSpPr txBox="1"/>
          <p:nvPr/>
        </p:nvSpPr>
        <p:spPr>
          <a:xfrm>
            <a:off x="3488498" y="277009"/>
            <a:ext cx="21920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" sz="2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MODULATOR</a:t>
            </a:r>
            <a:endParaRPr lang="en-US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body" idx="1"/>
          </p:nvPr>
        </p:nvSpPr>
        <p:spPr>
          <a:xfrm>
            <a:off x="311700" y="964504"/>
            <a:ext cx="8520600" cy="3764896"/>
          </a:xfrm>
          <a:prstGeom prst="rect">
            <a:avLst/>
          </a:prstGeom>
          <a:solidFill>
            <a:schemeClr val="bg2"/>
          </a:solidFill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2400">
                <a:latin typeface="Calibri" panose="020F0502020204030204" pitchFamily="34" charset="0"/>
                <a:cs typeface="Calibri" panose="020F0502020204030204" pitchFamily="34" charset="0"/>
              </a:rPr>
              <a:t>The carrier is basically an oscillator, which waveform can be: </a:t>
            </a:r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it" sz="2400">
                <a:latin typeface="Calibri" panose="020F0502020204030204" pitchFamily="34" charset="0"/>
                <a:cs typeface="Calibri" panose="020F0502020204030204" pitchFamily="34" charset="0"/>
              </a:rPr>
              <a:t>Sinusoidal</a:t>
            </a:r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2400">
                <a:latin typeface="Calibri" panose="020F0502020204030204" pitchFamily="34" charset="0"/>
                <a:cs typeface="Calibri" panose="020F0502020204030204" pitchFamily="34" charset="0"/>
              </a:rPr>
              <a:t>Triangle wave</a:t>
            </a:r>
          </a:p>
          <a:p>
            <a:pPr marL="4572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2400">
                <a:latin typeface="Calibri" panose="020F0502020204030204" pitchFamily="34" charset="0"/>
                <a:cs typeface="Calibri" panose="020F0502020204030204" pitchFamily="34" charset="0"/>
              </a:rPr>
              <a:t>Sawtooth wave</a:t>
            </a:r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-IT" sz="2400">
                <a:latin typeface="Calibri" panose="020F0502020204030204" pitchFamily="34" charset="0"/>
                <a:cs typeface="Calibri" panose="020F0502020204030204" pitchFamily="34" charset="0"/>
              </a:rPr>
              <a:t>The user can control the following parameters:</a:t>
            </a:r>
          </a:p>
          <a:p>
            <a:pPr marL="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sz="2400">
                <a:latin typeface="Calibri" panose="020F0502020204030204" pitchFamily="34" charset="0"/>
                <a:cs typeface="Calibri" panose="020F0502020204030204" pitchFamily="34" charset="0"/>
              </a:rPr>
              <a:t>Frequency</a:t>
            </a:r>
          </a:p>
          <a:p>
            <a:pPr marL="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sz="2400">
                <a:latin typeface="Calibri" panose="020F0502020204030204" pitchFamily="34" charset="0"/>
                <a:cs typeface="Calibri" panose="020F0502020204030204" pitchFamily="34" charset="0"/>
              </a:rPr>
              <a:t>Envelope</a:t>
            </a:r>
          </a:p>
          <a:p>
            <a:pPr marL="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sz="2400">
                <a:latin typeface="Calibri" panose="020F0502020204030204" pitchFamily="34" charset="0"/>
                <a:cs typeface="Calibri" panose="020F0502020204030204" pitchFamily="34" charset="0"/>
              </a:rPr>
              <a:t>Panning</a:t>
            </a:r>
          </a:p>
          <a:p>
            <a:pPr marL="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it-IT" sz="2400">
                <a:latin typeface="Calibri" panose="020F0502020204030204" pitchFamily="34" charset="0"/>
                <a:cs typeface="Calibri" panose="020F0502020204030204" pitchFamily="34" charset="0"/>
              </a:rPr>
              <a:t>Gain</a:t>
            </a:r>
            <a:endParaRPr sz="240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73554B5B-A766-415B-612C-626AE77E46BF}"/>
              </a:ext>
            </a:extLst>
          </p:cNvPr>
          <p:cNvSpPr txBox="1"/>
          <p:nvPr/>
        </p:nvSpPr>
        <p:spPr>
          <a:xfrm>
            <a:off x="2279737" y="152490"/>
            <a:ext cx="45845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" sz="2800" b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CARRIER</a:t>
            </a:r>
            <a:endParaRPr lang="en-US"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5" name="Group 134">
            <a:extLst>
              <a:ext uri="{FF2B5EF4-FFF2-40B4-BE49-F238E27FC236}">
                <a16:creationId xmlns:a16="http://schemas.microsoft.com/office/drawing/2014/main" id="{D6280969-F024-466D-A1DB-4F848C51DE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6350"/>
            <a:ext cx="9144001" cy="5149850"/>
            <a:chOff x="0" y="-8467"/>
            <a:chExt cx="12192000" cy="6866467"/>
          </a:xfrm>
        </p:grpSpPr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63FDD802-E6D8-4979-A1B9-BA705AE4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BDE509DD-4B76-45F0-8144-02F1D7E1AE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Rectangle 23">
              <a:extLst>
                <a:ext uri="{FF2B5EF4-FFF2-40B4-BE49-F238E27FC236}">
                  <a16:creationId xmlns:a16="http://schemas.microsoft.com/office/drawing/2014/main" id="{FEAEFD53-0220-48B1-9EA8-3EAE151E8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9" name="Rectangle 25">
              <a:extLst>
                <a:ext uri="{FF2B5EF4-FFF2-40B4-BE49-F238E27FC236}">
                  <a16:creationId xmlns:a16="http://schemas.microsoft.com/office/drawing/2014/main" id="{92E7FABD-916D-4FF9-B5F3-44E53AFD3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0" name="Isosceles Triangle 139">
              <a:extLst>
                <a:ext uri="{FF2B5EF4-FFF2-40B4-BE49-F238E27FC236}">
                  <a16:creationId xmlns:a16="http://schemas.microsoft.com/office/drawing/2014/main" id="{826F9772-AEFE-4C6D-82B6-1207069B8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1" name="Rectangle 27">
              <a:extLst>
                <a:ext uri="{FF2B5EF4-FFF2-40B4-BE49-F238E27FC236}">
                  <a16:creationId xmlns:a16="http://schemas.microsoft.com/office/drawing/2014/main" id="{ACFBF3A9-B76A-4B4B-B6D7-CA4651F5C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2" name="Rectangle 28">
              <a:extLst>
                <a:ext uri="{FF2B5EF4-FFF2-40B4-BE49-F238E27FC236}">
                  <a16:creationId xmlns:a16="http://schemas.microsoft.com/office/drawing/2014/main" id="{BF0FAA0A-B682-4A83-BDD8-BCE0AB41C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3" name="Rectangle 29">
              <a:extLst>
                <a:ext uri="{FF2B5EF4-FFF2-40B4-BE49-F238E27FC236}">
                  <a16:creationId xmlns:a16="http://schemas.microsoft.com/office/drawing/2014/main" id="{7874A013-E5E2-4AE1-8E93-029A2B41EB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4" name="Isosceles Triangle 143">
              <a:extLst>
                <a:ext uri="{FF2B5EF4-FFF2-40B4-BE49-F238E27FC236}">
                  <a16:creationId xmlns:a16="http://schemas.microsoft.com/office/drawing/2014/main" id="{4355329E-E608-4F7A-B4EF-8FEF07D75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5" name="Isosceles Triangle 144">
              <a:extLst>
                <a:ext uri="{FF2B5EF4-FFF2-40B4-BE49-F238E27FC236}">
                  <a16:creationId xmlns:a16="http://schemas.microsoft.com/office/drawing/2014/main" id="{53D9BFDF-B250-44FF-9BD7-C204EFBFC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0" name="Google Shape;100;p20"/>
          <p:cNvSpPr txBox="1">
            <a:spLocks noGrp="1"/>
          </p:cNvSpPr>
          <p:nvPr>
            <p:ph type="title"/>
          </p:nvPr>
        </p:nvSpPr>
        <p:spPr>
          <a:xfrm>
            <a:off x="2102357" y="112298"/>
            <a:ext cx="4939285" cy="751171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/>
          <a:p>
            <a:pPr marL="0" lvl="0" indent="0" defTabSz="45720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2000" b="1">
                <a:solidFill>
                  <a:schemeClr val="tx1"/>
                </a:solidFill>
              </a:rPr>
              <a:t>TOPOLOGY (ALGORITHM) OF THE SYNTH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9E8FC4-196D-3F9A-6E50-628D64FCB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51737" y="975431"/>
            <a:ext cx="2031065" cy="3814206"/>
          </a:xfrm>
          <a:prstGeom prst="rect">
            <a:avLst/>
          </a:prstGeom>
          <a:noFill/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Google Shape;101;p20"/>
          <p:cNvSpPr txBox="1">
            <a:spLocks noGrp="1"/>
          </p:cNvSpPr>
          <p:nvPr>
            <p:ph type="body" idx="1"/>
          </p:nvPr>
        </p:nvSpPr>
        <p:spPr>
          <a:xfrm>
            <a:off x="490621" y="982117"/>
            <a:ext cx="5666339" cy="3807520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 user can choose how to connect every operator to each other.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There are two different paths in parallel, each one with two operators.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 output of the two paths is mixed and sent to the carrier.</a:t>
            </a:r>
          </a:p>
          <a:p>
            <a:pPr marL="0" lv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The user has the option of backpropagating the output of the carrier to the input of the modulators.</a:t>
            </a:r>
          </a:p>
          <a:p>
            <a:pPr marL="0" indent="0" defTabSz="457200">
              <a:spcBef>
                <a:spcPts val="1000"/>
              </a:spcBef>
              <a:buSzPct val="80000"/>
              <a:buFont typeface="Wingdings 3" charset="2"/>
              <a:buChar char=""/>
            </a:pPr>
            <a:r>
              <a:rPr lang="en-US" sz="1600"/>
              <a:t>As an example, let’s consider the figure on the left: </a:t>
            </a:r>
          </a:p>
          <a:p>
            <a:pPr marL="285750" indent="-285750" defTabSz="457200"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</a:pPr>
            <a:r>
              <a:rPr lang="en-US" sz="1600"/>
              <a:t>Both paths are active</a:t>
            </a:r>
          </a:p>
          <a:p>
            <a:pPr marL="285750" indent="-285750" defTabSz="457200">
              <a:spcBef>
                <a:spcPts val="1000"/>
              </a:spcBef>
              <a:buSzPct val="80000"/>
              <a:buFont typeface="Courier New" panose="02070309020205020404" pitchFamily="49" charset="0"/>
              <a:buChar char="o"/>
            </a:pPr>
            <a:r>
              <a:rPr lang="en-US" sz="1600"/>
              <a:t>On the right path, only the last operator is enabled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faccettatura">
  <a:themeElements>
    <a:clrScheme name="Sfaccettatur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Sfaccettatur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faccettatur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TM02900688[[fn=Sfaccettatura]]</Template>
  <TotalTime>287</TotalTime>
  <Words>789</Words>
  <Application>Microsoft Macintosh PowerPoint</Application>
  <PresentationFormat>Presentazione su schermo (16:9)</PresentationFormat>
  <Paragraphs>78</Paragraphs>
  <Slides>12</Slides>
  <Notes>10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20" baseType="lpstr">
      <vt:lpstr>Calibri</vt:lpstr>
      <vt:lpstr>Arial</vt:lpstr>
      <vt:lpstr>Courier New</vt:lpstr>
      <vt:lpstr>Trebuchet MS</vt:lpstr>
      <vt:lpstr>Old Standard TT</vt:lpstr>
      <vt:lpstr>Wingdings 3</vt:lpstr>
      <vt:lpstr>Times New Roman</vt:lpstr>
      <vt:lpstr>Sfaccettatura</vt:lpstr>
      <vt:lpstr>HW #1: SuperCollider FM Synth</vt:lpstr>
      <vt:lpstr>HISTORY</vt:lpstr>
      <vt:lpstr>FM IN THE TIME DOMAIN</vt:lpstr>
      <vt:lpstr>FM IN THE FREQUENCY DOMAIN</vt:lpstr>
      <vt:lpstr>MODULATION INDEX</vt:lpstr>
      <vt:lpstr>Presentazione standard di PowerPoint</vt:lpstr>
      <vt:lpstr>Presentazione standard di PowerPoint</vt:lpstr>
      <vt:lpstr>Presentazione standard di PowerPoint</vt:lpstr>
      <vt:lpstr>TOPOLOGY (ALGORITHM) OF THE SYNTH</vt:lpstr>
      <vt:lpstr>GUI</vt:lpstr>
      <vt:lpstr>DEMO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FM Synth</dc:title>
  <cp:lastModifiedBy>Derme Umberto</cp:lastModifiedBy>
  <cp:revision>17</cp:revision>
  <dcterms:modified xsi:type="dcterms:W3CDTF">2022-05-24T16:27:52Z</dcterms:modified>
</cp:coreProperties>
</file>